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2" r:id="rId2"/>
    <p:sldId id="308" r:id="rId3"/>
    <p:sldId id="309" r:id="rId4"/>
    <p:sldId id="311" r:id="rId5"/>
    <p:sldId id="312" r:id="rId6"/>
    <p:sldId id="324" r:id="rId7"/>
    <p:sldId id="315" r:id="rId8"/>
    <p:sldId id="318" r:id="rId9"/>
    <p:sldId id="319" r:id="rId10"/>
    <p:sldId id="323" r:id="rId11"/>
    <p:sldId id="258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86F"/>
    <a:srgbClr val="003F82"/>
    <a:srgbClr val="1C2A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7" autoAdjust="0"/>
    <p:restoredTop sz="90857" autoAdjust="0"/>
  </p:normalViewPr>
  <p:slideViewPr>
    <p:cSldViewPr snapToGrid="0" snapToObjects="1">
      <p:cViewPr>
        <p:scale>
          <a:sx n="118" d="100"/>
          <a:sy n="118" d="100"/>
        </p:scale>
        <p:origin x="-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1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E2CFA-747F-4804-948F-A880AFCF122E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55693-56DE-4901-A86C-000A7BD29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0713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1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63419-A163-4E4E-95CA-7087CBB9E804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03A07-DF5A-47BE-8FDB-AA4404656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7195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E8AE6-8C29-40F6-ABFE-27D9ACCA1196}" type="datetime1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7FFD-70CD-4C5C-8117-5884EA760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0C5A8-A1D9-49CC-9F4C-D00CF17AE7DE}" type="datetime1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BE88E-3ED5-4852-8D89-B50379241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BBDA-6355-42B7-A82F-5E95C84B55A8}" type="datetime1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4C045-341C-4E2D-AF88-1D9C50388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BE52-2DDF-467C-90B3-EDD3E55FC7F4}" type="datetime1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F501-F5CC-4E12-934E-78BB5E4DA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C2D87-5FF5-4BAA-9A7D-AC0F346667C1}" type="datetime1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18A3-27E7-4D27-924C-4173717FF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E60BB-FB4B-4C93-9849-855D82C27EFE}" type="datetime1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1699C-A097-4533-BEFF-B1452833F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F99E3-5096-48BE-8147-A41267E05D6D}" type="datetime1">
              <a:rPr lang="en-US" smtClean="0"/>
              <a:t>11/29/2017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C458-4B9D-4501-AB19-9D129E281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ACFEA-05BE-458F-ACD9-F5F6D3A278D3}" type="datetime1">
              <a:rPr lang="en-US" smtClean="0"/>
              <a:t>11/29/2017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1CD07-29D6-4A4D-ADEA-1E0E2DFE2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45210-96AA-4FCE-9502-05A9403D2E1D}" type="datetime1">
              <a:rPr lang="en-US" smtClean="0"/>
              <a:t>11/29/2017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36B3D-EFD3-47A2-82AF-07B5235D9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C8102-3766-4606-B141-AE7447A6BB17}" type="datetime1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45757-2996-489D-9DE7-5C2053F78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4389E-F29C-4C3C-A7F0-8B6012A7493C}" type="datetime1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0040B-1B69-4DF3-82DE-71CA80F2D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AF7E576F-41BE-4225-B9E8-4D41CD463687}" type="datetime1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1F37826-9FC6-4A47-B435-94C6280B7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zhidkov@hse.ru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ccredpoa.ru/" TargetMode="External"/><Relationship Id="rId2" Type="http://schemas.openxmlformats.org/officeDocument/2006/relationships/hyperlink" Target="http://www.garant.ru/products/ipo/prime/doc/70266852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ok-nark.r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404602" y="2041217"/>
            <a:ext cx="8545189" cy="2265769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Об актуализации ФГОС ВО 3++ и разработке примерных основных образовательных программ на основе профессиональных стандартов</a:t>
            </a:r>
            <a:endParaRPr lang="en-US" sz="2000" b="1" dirty="0" smtClean="0">
              <a:solidFill>
                <a:srgbClr val="21386F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2447841" y="4135030"/>
            <a:ext cx="6615240" cy="2233402"/>
          </a:xfrm>
        </p:spPr>
        <p:txBody>
          <a:bodyPr/>
          <a:lstStyle/>
          <a:p>
            <a:pPr algn="r" eaLnBrk="1" hangingPunct="1"/>
            <a:r>
              <a:rPr lang="ru-RU" sz="14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Жидков Александр Александрович, </a:t>
            </a:r>
          </a:p>
          <a:p>
            <a:pPr algn="r" eaLnBrk="1" hangingPunct="1"/>
            <a:r>
              <a:rPr lang="ru-RU" sz="14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ответственный секретарь рабочей группы Национального совета </a:t>
            </a:r>
          </a:p>
          <a:p>
            <a:pPr algn="r" eaLnBrk="1" hangingPunct="1"/>
            <a:r>
              <a:rPr lang="ru-RU" sz="14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при Президенте Российской Федерации</a:t>
            </a:r>
          </a:p>
          <a:p>
            <a:pPr algn="r" eaLnBrk="1" hangingPunct="1"/>
            <a:r>
              <a:rPr lang="ru-RU" sz="14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 по профессиональным квалификациям</a:t>
            </a:r>
          </a:p>
          <a:p>
            <a:pPr algn="r" eaLnBrk="1" hangingPunct="1"/>
            <a:r>
              <a:rPr lang="ru-RU" sz="14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 по применению профессиональных стандартов в системе профессионального образования и обучения,</a:t>
            </a:r>
          </a:p>
          <a:p>
            <a:pPr algn="r" eaLnBrk="1" hangingPunct="1"/>
            <a:r>
              <a:rPr lang="ru-RU" sz="14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помощник ректора НИУ ВШЭ</a:t>
            </a:r>
            <a:endParaRPr kumimoji="1" lang="ru-RU" sz="1400" dirty="0" smtClean="0">
              <a:solidFill>
                <a:srgbClr val="000066"/>
              </a:solidFill>
              <a:latin typeface="Myriad Pro"/>
              <a:ea typeface="ＭＳ Ｐゴシック"/>
              <a:cs typeface="ＭＳ Ｐゴシック"/>
            </a:endParaRPr>
          </a:p>
        </p:txBody>
      </p:sp>
      <p:sp>
        <p:nvSpPr>
          <p:cNvPr id="13316" name="Subtitle 2"/>
          <p:cNvSpPr txBox="1">
            <a:spLocks/>
          </p:cNvSpPr>
          <p:nvPr/>
        </p:nvSpPr>
        <p:spPr bwMode="auto">
          <a:xfrm>
            <a:off x="1395877" y="6491105"/>
            <a:ext cx="64008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800" dirty="0" smtClean="0">
                <a:solidFill>
                  <a:prstClr val="white"/>
                </a:solidFill>
              </a:rPr>
              <a:t>Санкт-Петербург, 30 ноября 2017 г.</a:t>
            </a:r>
            <a:endParaRPr lang="ru-RU" sz="800" dirty="0">
              <a:solidFill>
                <a:prstClr val="white"/>
              </a:solidFill>
            </a:endParaRPr>
          </a:p>
        </p:txBody>
      </p:sp>
      <p:pic>
        <p:nvPicPr>
          <p:cNvPr id="1026" name="Picture 2" descr="Национальный совет при Президенте Российской Федерации по профессиональным квалификациям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335"/>
          <a:stretch/>
        </p:blipFill>
        <p:spPr bwMode="auto">
          <a:xfrm>
            <a:off x="-4046" y="0"/>
            <a:ext cx="1157162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 bwMode="auto">
          <a:xfrm>
            <a:off x="1068150" y="0"/>
            <a:ext cx="4037925" cy="1043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/>
            <a:r>
              <a:rPr lang="ru-RU" sz="900" b="1" dirty="0" smtClean="0">
                <a:solidFill>
                  <a:prstClr val="white"/>
                </a:solidFill>
                <a:latin typeface="Myriad Pro"/>
                <a:ea typeface="ＭＳ Ｐゴシック"/>
                <a:cs typeface="ＭＳ Ｐゴシック"/>
              </a:rPr>
              <a:t>РАБОЧАЯ ГРУППА ПО ПРИМЕНЕНИЮ ПРОФЕССИОНАЛЬНЫХ СТАНДАРТОВ В СИСТЕМЕ ПРОФЕССИОНАЛЬНОГО ОБРАЗОВАНИЯ И ОБУЧЕНИЯ</a:t>
            </a:r>
          </a:p>
          <a:p>
            <a:pPr algn="l" eaLnBrk="1" hangingPunct="1"/>
            <a:r>
              <a:rPr kumimoji="1" lang="ru-RU" sz="900" b="1" dirty="0" smtClean="0">
                <a:solidFill>
                  <a:prstClr val="white"/>
                </a:solidFill>
                <a:latin typeface="Myriad Pro"/>
                <a:ea typeface="ＭＳ Ｐゴシック"/>
                <a:cs typeface="ＭＳ Ｐゴシック"/>
              </a:rPr>
              <a:t>НАЦИОНАЛЬНОГО СОВЕТА </a:t>
            </a:r>
          </a:p>
          <a:p>
            <a:pPr algn="l" eaLnBrk="1" hangingPunct="1"/>
            <a:r>
              <a:rPr kumimoji="1" lang="ru-RU" sz="900" b="1" dirty="0" smtClean="0">
                <a:solidFill>
                  <a:prstClr val="white"/>
                </a:solidFill>
                <a:latin typeface="Myriad Pro"/>
                <a:ea typeface="ＭＳ Ｐゴシック"/>
                <a:cs typeface="ＭＳ Ｐゴシック"/>
              </a:rPr>
              <a:t>ПРИ ПРЕЗИДЕНТЕ РОССИЙСКОЙ ФЕДЕРАЦИИ </a:t>
            </a:r>
          </a:p>
          <a:p>
            <a:pPr algn="l" eaLnBrk="1" hangingPunct="1"/>
            <a:r>
              <a:rPr kumimoji="1" lang="ru-RU" sz="900" b="1" dirty="0" smtClean="0">
                <a:solidFill>
                  <a:prstClr val="white"/>
                </a:solidFill>
                <a:latin typeface="Myriad Pro"/>
                <a:ea typeface="ＭＳ Ｐゴシック"/>
                <a:cs typeface="ＭＳ Ｐゴシック"/>
              </a:rPr>
              <a:t>ПО ПРОФЕССИОНАЛЬНЫМ КВАЛИФИКАЦИЯМ</a:t>
            </a:r>
          </a:p>
        </p:txBody>
      </p:sp>
    </p:spTree>
    <p:extLst>
      <p:ext uri="{BB962C8B-B14F-4D97-AF65-F5344CB8AC3E}">
        <p14:creationId xmlns:p14="http://schemas.microsoft.com/office/powerpoint/2010/main" val="372044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495" y="80431"/>
            <a:ext cx="8229600" cy="728774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Перспективные задачи для ФУМО</a:t>
            </a:r>
            <a:endParaRPr lang="ru-RU" sz="2000" b="1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31CD07-29D6-4A4D-ADEA-1E0E2DFE29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Объект 1"/>
          <p:cNvSpPr txBox="1">
            <a:spLocks/>
          </p:cNvSpPr>
          <p:nvPr/>
        </p:nvSpPr>
        <p:spPr bwMode="auto">
          <a:xfrm>
            <a:off x="307495" y="809204"/>
            <a:ext cx="8508778" cy="566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b="1" u="sng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Системная задача</a:t>
            </a:r>
            <a:r>
              <a:rPr lang="ru-RU" sz="16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: Развитие </a:t>
            </a:r>
            <a:r>
              <a:rPr lang="ru-RU" sz="1600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сотрудничества советов по профессиональным квалификациям, ФУМО ВО, СПО в части проектирования ФГОС, примерных программ, ПС </a:t>
            </a:r>
            <a:endParaRPr lang="ru-RU" sz="1600" dirty="0" smtClean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  <a:p>
            <a:pPr marL="0" indent="0">
              <a:buNone/>
            </a:pPr>
            <a:r>
              <a:rPr lang="ru-RU" sz="1600" b="1" u="sng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В части ФГОС</a:t>
            </a:r>
            <a:r>
              <a:rPr lang="ru-RU" sz="16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Срочная доработка актуализированных ФГОС, согласование их проектов с советами по профессиональным квалификациям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Определение совместно с СПК </a:t>
            </a:r>
            <a:r>
              <a:rPr lang="ru-RU" sz="160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необходимости </a:t>
            </a:r>
            <a:r>
              <a:rPr lang="ru-RU" sz="16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дальнейших структурных изменений в рамках УГСН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Поддержание актуального состояния ФГОС, подготовка изменений по мере выхода новых ПС</a:t>
            </a:r>
          </a:p>
          <a:p>
            <a:pPr marL="0" indent="0">
              <a:buNone/>
            </a:pPr>
            <a:r>
              <a:rPr lang="ru-RU" sz="1600" b="1" u="sng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В части ПООП</a:t>
            </a:r>
            <a:r>
              <a:rPr lang="ru-RU" sz="16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Разработка ПООП в соответствии с разработанными ФГОС по макету, предложенному Минобрнауки России (отдельные макеты для ВО, СПО), согласование их проектов с советами по профессиональным квалификациям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Дополнение ПООП лучшими практиками (по мере выявления и апробации)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Поддержание актуального состояния ПООП, содержательная актуализация по мере утверждения новых ПС</a:t>
            </a:r>
          </a:p>
        </p:txBody>
      </p:sp>
    </p:spTree>
    <p:extLst>
      <p:ext uri="{BB962C8B-B14F-4D97-AF65-F5344CB8AC3E}">
        <p14:creationId xmlns:p14="http://schemas.microsoft.com/office/powerpoint/2010/main" val="2194033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ubtitle 2"/>
          <p:cNvSpPr>
            <a:spLocks noGrp="1"/>
          </p:cNvSpPr>
          <p:nvPr>
            <p:ph type="subTitle" idx="1"/>
          </p:nvPr>
        </p:nvSpPr>
        <p:spPr>
          <a:xfrm>
            <a:off x="1428244" y="4185592"/>
            <a:ext cx="6400800" cy="908050"/>
          </a:xfrm>
        </p:spPr>
        <p:txBody>
          <a:bodyPr/>
          <a:lstStyle/>
          <a:p>
            <a:r>
              <a:rPr lang="ru-RU" sz="17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А.А</a:t>
            </a:r>
            <a:r>
              <a:rPr lang="ru-RU" sz="1700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. </a:t>
            </a:r>
            <a:r>
              <a:rPr lang="ru-RU" sz="17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Жидков, </a:t>
            </a:r>
            <a:r>
              <a:rPr lang="en-US" sz="17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  <a:hlinkClick r:id="rId3"/>
              </a:rPr>
              <a:t>azhidkov@hse.ru</a:t>
            </a:r>
            <a:endParaRPr lang="en-US" sz="1700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pic>
        <p:nvPicPr>
          <p:cNvPr id="3" name="Picture 2" descr="Национальный совет при Президенте Российской Федерации по профессиональным квалификациям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335"/>
          <a:stretch/>
        </p:blipFill>
        <p:spPr bwMode="auto">
          <a:xfrm>
            <a:off x="0" y="137564"/>
            <a:ext cx="1157162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/>
          <p:cNvSpPr txBox="1">
            <a:spLocks/>
          </p:cNvSpPr>
          <p:nvPr/>
        </p:nvSpPr>
        <p:spPr bwMode="auto">
          <a:xfrm>
            <a:off x="1072196" y="137564"/>
            <a:ext cx="4037925" cy="1043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/>
            <a:r>
              <a:rPr lang="ru-RU" sz="900" b="1" dirty="0" smtClean="0">
                <a:solidFill>
                  <a:schemeClr val="tx1"/>
                </a:solidFill>
                <a:latin typeface="Myriad Pro"/>
                <a:ea typeface="ＭＳ Ｐゴシック"/>
                <a:cs typeface="ＭＳ Ｐゴシック"/>
              </a:rPr>
              <a:t>РАБОЧАЯ ГРУППА ПО ПРИМЕНЕНИЮ ПРОФЕССИОНАЛЬНЫХ СТАНДАРТОВ В СИСТЕМЕ ПРОФЕССИОНАЛЬНОГО ОБРАЗОВАНИЯ И ОБУЧЕНИЯ</a:t>
            </a:r>
          </a:p>
          <a:p>
            <a:pPr algn="l" eaLnBrk="1" hangingPunct="1"/>
            <a:r>
              <a:rPr kumimoji="1" lang="ru-RU" sz="900" b="1" dirty="0" smtClean="0">
                <a:solidFill>
                  <a:schemeClr val="tx1"/>
                </a:solidFill>
                <a:latin typeface="Myriad Pro"/>
                <a:ea typeface="ＭＳ Ｐゴシック"/>
                <a:cs typeface="ＭＳ Ｐゴシック"/>
              </a:rPr>
              <a:t>НАЦИОНАЛЬНОГО СОВЕТА </a:t>
            </a:r>
          </a:p>
          <a:p>
            <a:pPr algn="l" eaLnBrk="1" hangingPunct="1"/>
            <a:r>
              <a:rPr kumimoji="1" lang="ru-RU" sz="900" b="1" dirty="0" smtClean="0">
                <a:solidFill>
                  <a:schemeClr val="tx1"/>
                </a:solidFill>
                <a:latin typeface="Myriad Pro"/>
                <a:ea typeface="ＭＳ Ｐゴシック"/>
                <a:cs typeface="ＭＳ Ｐゴシック"/>
              </a:rPr>
              <a:t>ПРИ ПРЕЗИДЕНТЕ РОССИЙСКОЙ ФЕДЕРАЦИИ </a:t>
            </a:r>
          </a:p>
          <a:p>
            <a:pPr algn="l" eaLnBrk="1" hangingPunct="1"/>
            <a:r>
              <a:rPr kumimoji="1" lang="ru-RU" sz="900" b="1" dirty="0" smtClean="0">
                <a:solidFill>
                  <a:schemeClr val="tx1"/>
                </a:solidFill>
                <a:latin typeface="Myriad Pro"/>
                <a:ea typeface="ＭＳ Ｐゴシック"/>
                <a:cs typeface="ＭＳ Ｐゴシック"/>
              </a:rPr>
              <a:t>ПО ПРОФЕССИОНАЛЬНЫМ КВАЛИФИКАЦИЯМ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141" y="113288"/>
            <a:ext cx="9131859" cy="494079"/>
          </a:xfrm>
        </p:spPr>
        <p:txBody>
          <a:bodyPr/>
          <a:lstStyle/>
          <a:p>
            <a:pPr eaLnBrk="1" hangingPunct="1"/>
            <a:r>
              <a:rPr lang="ru-RU" sz="160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Нормальное функционирование национальной системы квалификаций возможно только при полноценном развитии и взаимосвязи её элементов</a:t>
            </a:r>
            <a:endParaRPr lang="en-US" sz="1600" b="1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2140" y="347029"/>
            <a:ext cx="8889099" cy="6374446"/>
          </a:xfrm>
        </p:spPr>
        <p:txBody>
          <a:bodyPr/>
          <a:lstStyle/>
          <a:p>
            <a:pPr marL="0" indent="0">
              <a:buNone/>
            </a:pPr>
            <a:endParaRPr lang="ru-RU" sz="1600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  <a:p>
            <a:pPr marL="0" indent="0">
              <a:buNone/>
            </a:pPr>
            <a:endParaRPr lang="ru-RU" sz="1600" b="1" dirty="0" smtClean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  <a:p>
            <a:endParaRPr lang="ru-RU" sz="16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209742" y="704007"/>
            <a:ext cx="3632476" cy="321816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600" u="sng" dirty="0" smtClean="0"/>
              <a:t>Профессиональные стандарты</a:t>
            </a:r>
            <a:r>
              <a:rPr lang="ru-RU" sz="1600" dirty="0" smtClean="0"/>
              <a:t> </a:t>
            </a:r>
          </a:p>
          <a:p>
            <a:pPr algn="ctr"/>
            <a:endParaRPr lang="ru-RU" sz="1600" dirty="0" smtClean="0"/>
          </a:p>
          <a:p>
            <a:r>
              <a:rPr lang="ru-RU" sz="1600" dirty="0" smtClean="0"/>
              <a:t>Ноябрь 2017 г.: 1095 ПС, в </a:t>
            </a:r>
            <a:r>
              <a:rPr lang="ru-RU" sz="1600" dirty="0" err="1" smtClean="0"/>
              <a:t>т.ч</a:t>
            </a:r>
            <a:r>
              <a:rPr lang="ru-RU" sz="1600" dirty="0" smtClean="0"/>
              <a:t>. 22 ПС, непосредственно связанных с электроникой и радиотехникой)</a:t>
            </a:r>
          </a:p>
          <a:p>
            <a:r>
              <a:rPr lang="ru-RU" sz="1600" dirty="0" smtClean="0"/>
              <a:t>Связь с образованием: уровни квалификации - </a:t>
            </a:r>
            <a:r>
              <a:rPr lang="ru-RU" sz="1600" dirty="0" smtClean="0">
                <a:hlinkClick r:id="rId2"/>
              </a:rPr>
              <a:t>приказ Минтруда России № 148н</a:t>
            </a:r>
            <a:endParaRPr lang="ru-RU" sz="1600" dirty="0" smtClean="0"/>
          </a:p>
          <a:p>
            <a:r>
              <a:rPr lang="ru-RU" sz="1500" b="1" dirty="0" smtClean="0">
                <a:solidFill>
                  <a:srgbClr val="FF0000"/>
                </a:solidFill>
              </a:rPr>
              <a:t>!</a:t>
            </a:r>
            <a:r>
              <a:rPr lang="ru-RU" sz="1500" dirty="0" smtClean="0">
                <a:solidFill>
                  <a:srgbClr val="FF0000"/>
                </a:solidFill>
              </a:rPr>
              <a:t> </a:t>
            </a:r>
            <a:r>
              <a:rPr lang="ru-RU" sz="1500" dirty="0" smtClean="0">
                <a:solidFill>
                  <a:schemeClr val="tx1"/>
                </a:solidFill>
              </a:rPr>
              <a:t>Всего в утверждённых ПС 643 </a:t>
            </a:r>
            <a:r>
              <a:rPr lang="ru-RU" sz="1500" dirty="0" err="1" smtClean="0">
                <a:solidFill>
                  <a:schemeClr val="tx1"/>
                </a:solidFill>
              </a:rPr>
              <a:t>обобщенных</a:t>
            </a:r>
            <a:r>
              <a:rPr lang="ru-RU" sz="1500" dirty="0" smtClean="0">
                <a:solidFill>
                  <a:schemeClr val="tx1"/>
                </a:solidFill>
              </a:rPr>
              <a:t> функции 6-9 уровней</a:t>
            </a:r>
          </a:p>
          <a:p>
            <a:r>
              <a:rPr lang="ru-RU" sz="1500" dirty="0" smtClean="0">
                <a:solidFill>
                  <a:schemeClr val="tx1"/>
                </a:solidFill>
              </a:rPr>
              <a:t>29 ПС уже утратили силу</a:t>
            </a:r>
          </a:p>
          <a:p>
            <a:r>
              <a:rPr lang="ru-RU" sz="1500" dirty="0" smtClean="0">
                <a:solidFill>
                  <a:schemeClr val="tx1"/>
                </a:solidFill>
              </a:rPr>
              <a:t>245 ПС актуализированы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483101" y="4391144"/>
            <a:ext cx="4678697" cy="2330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600" u="sng" dirty="0" smtClean="0"/>
              <a:t>Профессионально-общественная аккредитация</a:t>
            </a:r>
          </a:p>
          <a:p>
            <a:r>
              <a:rPr lang="ru-RU" sz="1600" dirty="0" smtClean="0"/>
              <a:t>Новая редакция ст. 96 ФЗ «Об образовании», Постановление Правительства о реестре организаций</a:t>
            </a:r>
            <a:endParaRPr lang="ru-RU" sz="1600" dirty="0"/>
          </a:p>
          <a:p>
            <a:r>
              <a:rPr lang="ru-RU" sz="1600" dirty="0" smtClean="0"/>
              <a:t>Существующая система: </a:t>
            </a:r>
            <a:r>
              <a:rPr lang="en-US" sz="1600" dirty="0" smtClean="0">
                <a:hlinkClick r:id="rId3"/>
              </a:rPr>
              <a:t>http</a:t>
            </a:r>
            <a:r>
              <a:rPr lang="en-US" sz="1600" dirty="0">
                <a:hlinkClick r:id="rId3"/>
              </a:rPr>
              <a:t>://accredpoa.ru</a:t>
            </a:r>
            <a:r>
              <a:rPr lang="en-US" sz="1600" dirty="0" smtClean="0">
                <a:hlinkClick r:id="rId3"/>
              </a:rPr>
              <a:t>/</a:t>
            </a:r>
            <a:r>
              <a:rPr lang="ru-RU" sz="1600" dirty="0" smtClean="0"/>
              <a:t> 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!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/>
              <a:t>Основные вопросы: Кто, Что и как оценивает? Какова польза для отрасли?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1838" y="4335406"/>
            <a:ext cx="3627754" cy="23860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600" u="sng" dirty="0" smtClean="0"/>
              <a:t>Независимая оценка квалификации </a:t>
            </a:r>
          </a:p>
          <a:p>
            <a:pPr algn="ctr"/>
            <a:r>
              <a:rPr lang="ru-RU" sz="1600" dirty="0" smtClean="0"/>
              <a:t>(ФЗ № 238 – с 1.01.2017 г.)</a:t>
            </a:r>
          </a:p>
          <a:p>
            <a:pPr algn="ctr"/>
            <a:r>
              <a:rPr lang="ru-RU" sz="1600" dirty="0" smtClean="0"/>
              <a:t>Информация: </a:t>
            </a:r>
            <a:r>
              <a:rPr lang="en-US" sz="1600" dirty="0">
                <a:hlinkClick r:id="rId4"/>
              </a:rPr>
              <a:t>http://nok-nark.ru</a:t>
            </a:r>
            <a:r>
              <a:rPr lang="en-US" sz="1600" dirty="0" smtClean="0">
                <a:hlinkClick r:id="rId4"/>
              </a:rPr>
              <a:t>/</a:t>
            </a:r>
            <a:endParaRPr lang="ru-RU" sz="1600" dirty="0" smtClean="0"/>
          </a:p>
          <a:p>
            <a:pPr algn="ctr"/>
            <a:endParaRPr lang="ru-RU" sz="1600" dirty="0" smtClean="0"/>
          </a:p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!</a:t>
            </a:r>
            <a:r>
              <a:rPr lang="ru-RU" sz="1600" dirty="0" smtClean="0"/>
              <a:t>Основные проблемы: </a:t>
            </a:r>
          </a:p>
          <a:p>
            <a:pPr algn="just"/>
            <a:r>
              <a:rPr lang="ru-RU" sz="1600" dirty="0" smtClean="0"/>
              <a:t>разработка адекватных оценочных средств;</a:t>
            </a:r>
          </a:p>
          <a:p>
            <a:r>
              <a:rPr lang="ru-RU" sz="1600" dirty="0"/>
              <a:t>в</a:t>
            </a:r>
            <a:r>
              <a:rPr lang="ru-RU" sz="1600" dirty="0" smtClean="0"/>
              <a:t>страивание в аттестацию обучающихся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3837496" y="2014918"/>
            <a:ext cx="479850" cy="28861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0800000">
            <a:off x="3842217" y="2344663"/>
            <a:ext cx="475128" cy="30952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1320862" y="3923309"/>
            <a:ext cx="392706" cy="390442"/>
          </a:xfrm>
          <a:prstGeom prst="rightArrow">
            <a:avLst>
              <a:gd name="adj1" fmla="val 35454"/>
              <a:gd name="adj2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3836063" y="5453721"/>
            <a:ext cx="647038" cy="3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10800000">
            <a:off x="3800221" y="5081797"/>
            <a:ext cx="647038" cy="3181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6200000">
            <a:off x="6367919" y="3991966"/>
            <a:ext cx="428577" cy="35076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19124030">
            <a:off x="3422287" y="3912419"/>
            <a:ext cx="1056031" cy="22253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8373225">
            <a:off x="3667837" y="3880363"/>
            <a:ext cx="1299018" cy="29131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317346" y="607367"/>
            <a:ext cx="4826654" cy="33148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u="sng" dirty="0" smtClean="0"/>
              <a:t>Профессиональное образование</a:t>
            </a:r>
            <a:endParaRPr lang="ru-RU" sz="1600" dirty="0" smtClean="0"/>
          </a:p>
          <a:p>
            <a:r>
              <a:rPr lang="ru-RU" sz="1400" b="1" dirty="0" smtClean="0"/>
              <a:t>ФГОС: </a:t>
            </a:r>
            <a:r>
              <a:rPr lang="ru-RU" sz="1400" dirty="0" smtClean="0"/>
              <a:t>58 укрупнённых групп, в </a:t>
            </a:r>
            <a:r>
              <a:rPr lang="ru-RU" sz="1400" dirty="0" err="1" smtClean="0"/>
              <a:t>т.ч</a:t>
            </a:r>
            <a:r>
              <a:rPr lang="ru-RU" sz="1400" dirty="0" smtClean="0"/>
              <a:t>. УГСН 11.00.00</a:t>
            </a:r>
          </a:p>
          <a:p>
            <a:r>
              <a:rPr lang="ru-RU" sz="1400" dirty="0" smtClean="0"/>
              <a:t>СПО: 13 ФГОС по рабочим профессиям, 16 – специалисты среднего звена</a:t>
            </a:r>
          </a:p>
          <a:p>
            <a:r>
              <a:rPr lang="ru-RU" sz="1400" dirty="0" smtClean="0"/>
              <a:t>ВО: по 4 ФГОС </a:t>
            </a:r>
            <a:r>
              <a:rPr lang="ru-RU" sz="1400" dirty="0" err="1" smtClean="0"/>
              <a:t>бакалавриата</a:t>
            </a:r>
            <a:r>
              <a:rPr lang="ru-RU" sz="1400" dirty="0" smtClean="0"/>
              <a:t> и магистратуры, 2 </a:t>
            </a:r>
            <a:r>
              <a:rPr lang="ru-RU" sz="1400" dirty="0" err="1" smtClean="0"/>
              <a:t>специалитет</a:t>
            </a:r>
            <a:r>
              <a:rPr lang="ru-RU" sz="1400" dirty="0" smtClean="0"/>
              <a:t>, 1 аспирантура</a:t>
            </a:r>
          </a:p>
          <a:p>
            <a:r>
              <a:rPr lang="ru-RU" sz="1400" b="1" dirty="0" smtClean="0"/>
              <a:t>Примерные и основные образовательные программы</a:t>
            </a:r>
          </a:p>
          <a:p>
            <a:r>
              <a:rPr lang="ru-RU" sz="1400" b="1" dirty="0"/>
              <a:t>С</a:t>
            </a:r>
            <a:r>
              <a:rPr lang="ru-RU" sz="1400" b="1" dirty="0" smtClean="0"/>
              <a:t>истема ДПО</a:t>
            </a:r>
          </a:p>
          <a:p>
            <a:r>
              <a:rPr lang="ru-RU" sz="1400" dirty="0" smtClean="0"/>
              <a:t>Выпускники направлений и специальностей востребованы в различных отраслях (машиностроение, атомная энергетика, судостроение, </a:t>
            </a:r>
            <a:r>
              <a:rPr lang="ru-RU" sz="1400" dirty="0" err="1" smtClean="0"/>
              <a:t>наноиндустрия</a:t>
            </a:r>
            <a:r>
              <a:rPr lang="ru-RU" sz="1400" dirty="0" smtClean="0"/>
              <a:t>, ракетная техника, оборона и безопасность и т.д.) </a:t>
            </a:r>
          </a:p>
          <a:p>
            <a:pPr algn="just"/>
            <a:r>
              <a:rPr lang="ru-RU" sz="1400" b="1" dirty="0" smtClean="0">
                <a:solidFill>
                  <a:srgbClr val="FF0000"/>
                </a:solidFill>
              </a:rPr>
              <a:t>! </a:t>
            </a:r>
            <a:r>
              <a:rPr lang="ru-RU" sz="1400" dirty="0" smtClean="0"/>
              <a:t>11.00.00: </a:t>
            </a:r>
            <a:r>
              <a:rPr lang="ru-RU" sz="1400" dirty="0" err="1" smtClean="0"/>
              <a:t>бакалавриат</a:t>
            </a:r>
            <a:r>
              <a:rPr lang="ru-RU" sz="1400" dirty="0" smtClean="0"/>
              <a:t>, магистратура согласованы НСПК, </a:t>
            </a:r>
            <a:r>
              <a:rPr lang="ru-RU" sz="1400" dirty="0" err="1" smtClean="0"/>
              <a:t>специалитет</a:t>
            </a:r>
            <a:r>
              <a:rPr lang="ru-RU" sz="1400" dirty="0" smtClean="0"/>
              <a:t> </a:t>
            </a:r>
            <a:r>
              <a:rPr lang="ru-RU" sz="1400" dirty="0" err="1" smtClean="0"/>
              <a:t>внесен</a:t>
            </a:r>
            <a:r>
              <a:rPr lang="ru-RU" sz="1400" dirty="0" smtClean="0"/>
              <a:t> для согласования</a:t>
            </a:r>
            <a:r>
              <a:rPr lang="ru-RU" sz="1350" dirty="0" smtClean="0"/>
              <a:t>. </a:t>
            </a:r>
            <a:endParaRPr lang="ru-RU" sz="1350" dirty="0" smtClean="0"/>
          </a:p>
        </p:txBody>
      </p:sp>
      <p:sp>
        <p:nvSpPr>
          <p:cNvPr id="19" name="Стрелка вправо 18"/>
          <p:cNvSpPr/>
          <p:nvPr/>
        </p:nvSpPr>
        <p:spPr>
          <a:xfrm rot="3004221">
            <a:off x="3287001" y="3955293"/>
            <a:ext cx="1417756" cy="25370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13497376">
            <a:off x="3710537" y="3643466"/>
            <a:ext cx="921629" cy="23223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5400000">
            <a:off x="5974540" y="4040197"/>
            <a:ext cx="452053" cy="27778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16200000">
            <a:off x="1711304" y="3923306"/>
            <a:ext cx="392706" cy="390442"/>
          </a:xfrm>
          <a:prstGeom prst="rightArrow">
            <a:avLst>
              <a:gd name="adj1" fmla="val 35454"/>
              <a:gd name="adj2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25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45062" y="3006191"/>
            <a:ext cx="8435947" cy="445062"/>
          </a:xfrm>
        </p:spPr>
        <p:txBody>
          <a:bodyPr/>
          <a:lstStyle/>
          <a:p>
            <a:pPr eaLnBrk="1" hangingPunct="1"/>
            <a:r>
              <a:rPr lang="ru-RU" sz="180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Профессиональные стандарты имеют ряд особенностей, влияющих на их применение в профессиональном образовании</a:t>
            </a:r>
            <a:endParaRPr lang="en-US" sz="1800" b="1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11544" y="3523041"/>
            <a:ext cx="8504729" cy="308514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155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Неравномерность разработки ПС по областям, невозможность определить потенциальное количество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55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Ввиду неисчерпывающего количества ПС при проектировании ФГОС и образовательных программ используются иные источники (</a:t>
            </a:r>
            <a:r>
              <a:rPr lang="ru-RU" sz="1550" dirty="0" err="1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форсайт</a:t>
            </a:r>
            <a:r>
              <a:rPr lang="ru-RU" sz="155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 рынка, международный опыт и т.д.)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55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ПС = ФГОС. ФГОС по объёму значительно шире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55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Каждая из обобщённых функций ПС соотносится с определённым уровнем образования. Существующие ПС не закрывают все профессиональные траектории выпускников с высшим образованием </a:t>
            </a:r>
            <a:r>
              <a:rPr lang="ru-RU" sz="1550" dirty="0" smtClean="0">
                <a:solidFill>
                  <a:srgbClr val="FF0000"/>
                </a:solidFill>
                <a:latin typeface="Myriad Pro Semibold"/>
                <a:ea typeface="ＭＳ Ｐゴシック"/>
                <a:cs typeface="ＭＳ Ｐゴシック"/>
              </a:rPr>
              <a:t>(и не будут!)</a:t>
            </a:r>
            <a:endParaRPr lang="ru-RU" sz="1550" dirty="0">
              <a:solidFill>
                <a:srgbClr val="FF0000"/>
              </a:solidFill>
              <a:latin typeface="Myriad Pro Semibold"/>
              <a:ea typeface="ＭＳ Ｐゴシック"/>
              <a:cs typeface="ＭＳ Ｐゴシック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155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Срок жизни ПС не более 3-5 лет. Зачастую это меньше, чем срок реализации образовательной программы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55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В ПС изначально не заложена прогностическая функция, которая есть у ФГОС и основных профессиональных образовательных программ</a:t>
            </a:r>
          </a:p>
          <a:p>
            <a:pPr marL="0" indent="0">
              <a:buNone/>
            </a:pPr>
            <a:endParaRPr lang="ru-RU" sz="1550" dirty="0" smtClean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07495" y="100842"/>
            <a:ext cx="8435947" cy="396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ru-RU" sz="180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Применение ПС в образовании регламентировано на уровне закона</a:t>
            </a:r>
            <a:endParaRPr lang="en-US" sz="1800" b="1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8" name="Объект 1"/>
          <p:cNvSpPr txBox="1">
            <a:spLocks/>
          </p:cNvSpPr>
          <p:nvPr/>
        </p:nvSpPr>
        <p:spPr bwMode="auto">
          <a:xfrm>
            <a:off x="307495" y="458241"/>
            <a:ext cx="8508778" cy="25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ru-RU" sz="155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Ч. </a:t>
            </a:r>
            <a:r>
              <a:rPr lang="ru-RU" sz="1550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7 ст. 11 ФЗ № </a:t>
            </a:r>
            <a:r>
              <a:rPr lang="ru-RU" sz="155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273 «Об образовании в РФ»: </a:t>
            </a:r>
            <a:r>
              <a:rPr lang="ru-RU" sz="1550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формирование ФГОС </a:t>
            </a:r>
            <a:r>
              <a:rPr lang="ru-RU" sz="1550" b="1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на основе ПС (при наличии) </a:t>
            </a:r>
            <a:r>
              <a:rPr lang="ru-RU" sz="1550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в части </a:t>
            </a:r>
            <a:r>
              <a:rPr lang="ru-RU" sz="1550" u="sng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профессиональной </a:t>
            </a:r>
            <a:r>
              <a:rPr lang="ru-RU" sz="1550" u="sng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компетенции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55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Указ </a:t>
            </a:r>
            <a:r>
              <a:rPr lang="ru-RU" sz="1550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Президента </a:t>
            </a:r>
            <a:r>
              <a:rPr lang="ru-RU" sz="155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России </a:t>
            </a:r>
            <a:r>
              <a:rPr lang="ru-RU" sz="1550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от 18.12.2016 № 676: закрепление полномочий </a:t>
            </a:r>
            <a:r>
              <a:rPr lang="ru-RU" sz="1550" b="1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советов по профессиональным квалификациям</a:t>
            </a:r>
            <a:r>
              <a:rPr lang="ru-RU" sz="1550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, в том числе по </a:t>
            </a:r>
            <a:r>
              <a:rPr lang="ru-RU" sz="155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проведению экспертизы </a:t>
            </a:r>
            <a:r>
              <a:rPr lang="ru-RU" sz="1550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проектов ФГОС и примерных </a:t>
            </a:r>
            <a:r>
              <a:rPr lang="ru-RU" sz="155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программ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55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Правила разработки ФГОС: участие работодателей в независимой экспертизе + обязательное согласование с советами по </a:t>
            </a:r>
            <a:r>
              <a:rPr lang="ru-RU" sz="1550" dirty="0" err="1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проф.квалификациям</a:t>
            </a:r>
            <a:r>
              <a:rPr lang="ru-RU" sz="155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 в части соответствия ПС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55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ПООП: вытекает из ФГОС. Необходимо изменение ФЗ-273 + Правил разработки (приказ МОН 594) </a:t>
            </a:r>
            <a:endParaRPr lang="ru-RU" sz="1550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  <a:p>
            <a:pPr marL="0" indent="0">
              <a:buFont typeface="Arial" charset="0"/>
              <a:buNone/>
            </a:pPr>
            <a:endParaRPr lang="ru-RU" sz="1800" dirty="0" smtClean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076177" y="4887587"/>
            <a:ext cx="129472" cy="17802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14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4276" y="6125"/>
            <a:ext cx="9119724" cy="396510"/>
          </a:xfrm>
        </p:spPr>
        <p:txBody>
          <a:bodyPr/>
          <a:lstStyle/>
          <a:p>
            <a:pPr eaLnBrk="1" hangingPunct="1"/>
            <a:r>
              <a:rPr lang="ru-RU" sz="195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ПС применяется на всех уровнях регулирования образования: </a:t>
            </a:r>
            <a:br>
              <a:rPr lang="ru-RU" sz="195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</a:br>
            <a:r>
              <a:rPr lang="ru-RU" sz="195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от ФГОС до конкретной программы</a:t>
            </a:r>
            <a:endParaRPr lang="en-US" sz="1950" b="1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4968" y="746546"/>
            <a:ext cx="8889099" cy="4850136"/>
          </a:xfrm>
        </p:spPr>
        <p:txBody>
          <a:bodyPr/>
          <a:lstStyle/>
          <a:p>
            <a:pPr marL="0" indent="0">
              <a:buNone/>
            </a:pPr>
            <a:endParaRPr lang="ru-RU" sz="1600" dirty="0" smtClean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  <a:p>
            <a:pPr marL="0" indent="0">
              <a:buNone/>
            </a:pPr>
            <a:endParaRPr lang="ru-RU" sz="1600" b="1" dirty="0" smtClean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  <a:p>
            <a:pPr marL="0" indent="0">
              <a:buNone/>
            </a:pPr>
            <a:endParaRPr lang="ru-RU" sz="1600" b="1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  <a:p>
            <a:pPr marL="0" indent="0">
              <a:buNone/>
            </a:pPr>
            <a:endParaRPr lang="ru-RU" sz="1600" b="1" dirty="0" smtClean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  <a:p>
            <a:pPr marL="0" indent="0">
              <a:buNone/>
            </a:pPr>
            <a:endParaRPr lang="ru-RU" sz="1600" b="1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  <a:p>
            <a:pPr marL="0" indent="0">
              <a:buNone/>
            </a:pPr>
            <a:endParaRPr lang="ru-RU" sz="1600" b="1" dirty="0" smtClean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  <a:p>
            <a:endParaRPr lang="ru-RU" sz="16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3088187" y="994391"/>
            <a:ext cx="5532799" cy="143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500" b="1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ФГОС: </a:t>
            </a:r>
            <a:r>
              <a:rPr lang="ru-RU" sz="14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устанавливает</a:t>
            </a:r>
            <a:r>
              <a:rPr lang="ru-RU" sz="140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 </a:t>
            </a:r>
            <a:r>
              <a:rPr lang="ru-RU" sz="14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обязательные </a:t>
            </a:r>
            <a:r>
              <a:rPr lang="ru-RU" sz="1400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требования к структуре основных образовательных </a:t>
            </a:r>
            <a:r>
              <a:rPr lang="ru-RU" sz="14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программ,   </a:t>
            </a:r>
            <a:r>
              <a:rPr lang="ru-RU" sz="1400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условиям реализации, результатам </a:t>
            </a:r>
            <a:r>
              <a:rPr lang="ru-RU" sz="14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освоения; </a:t>
            </a:r>
            <a:r>
              <a:rPr lang="ru-RU" sz="1400" i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содержит описание профессиональной деятельности выпускников (через указание области профессиональной деятельности и типов профессиональных задач)</a:t>
            </a:r>
            <a:endParaRPr lang="ru-RU" sz="1400" i="1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55894" y="2516623"/>
            <a:ext cx="5465092" cy="2168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1600" b="1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Примерные основные образовательные программы: </a:t>
            </a:r>
            <a:r>
              <a:rPr lang="ru-RU" sz="1400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рекомендуемые объем и содержание образования </a:t>
            </a:r>
            <a:r>
              <a:rPr lang="ru-RU" sz="14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определённого </a:t>
            </a:r>
            <a:r>
              <a:rPr lang="ru-RU" sz="1400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уровня и (или) </a:t>
            </a:r>
            <a:r>
              <a:rPr lang="ru-RU" sz="14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определённой </a:t>
            </a:r>
            <a:r>
              <a:rPr lang="ru-RU" sz="1400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направленности, планируемые результаты освоения образовательной программы, примерные условия образовательной </a:t>
            </a:r>
            <a:r>
              <a:rPr lang="ru-RU" sz="14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деятельности. Формируются на основе ФГОС, </a:t>
            </a:r>
            <a:r>
              <a:rPr lang="ru-RU" sz="1400" i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конкретизируют профессиональные задачи и объекты профессиональной деятельности</a:t>
            </a:r>
            <a:endParaRPr lang="ru-RU" sz="1400" i="1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55894" y="4837687"/>
            <a:ext cx="5402509" cy="194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160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Основные профессиональные образовательные </a:t>
            </a:r>
            <a:r>
              <a:rPr lang="ru-RU" sz="1600" b="1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программы: </a:t>
            </a:r>
            <a:r>
              <a:rPr lang="ru-RU" sz="1400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конкретные параметры </a:t>
            </a:r>
            <a:r>
              <a:rPr lang="ru-RU" sz="14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– направленность (профиль), объем</a:t>
            </a:r>
            <a:r>
              <a:rPr lang="ru-RU" sz="1400" dirty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, содержание, планируемые </a:t>
            </a:r>
            <a:r>
              <a:rPr lang="ru-RU" sz="14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результаты, организационно-педагогические условия.</a:t>
            </a:r>
          </a:p>
          <a:p>
            <a:r>
              <a:rPr lang="ru-RU" sz="14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Формируются на основе ФГОС с учётом примерных программ. </a:t>
            </a:r>
            <a:r>
              <a:rPr lang="ru-RU" sz="1400" i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Могут быть ориентированы на конкретные ПС, типы профессиональных задач, объекты профессиональной деятельности</a:t>
            </a:r>
            <a:endParaRPr lang="ru-RU" sz="1400" i="1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  <a:p>
            <a:pPr algn="ctr"/>
            <a:endParaRPr lang="ru-RU" dirty="0"/>
          </a:p>
        </p:txBody>
      </p:sp>
      <p:sp>
        <p:nvSpPr>
          <p:cNvPr id="8" name="Выгнутая вверх стрелка 7"/>
          <p:cNvSpPr/>
          <p:nvPr/>
        </p:nvSpPr>
        <p:spPr>
          <a:xfrm rot="5400000">
            <a:off x="7359316" y="4055575"/>
            <a:ext cx="2740194" cy="342020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 rot="5400000">
            <a:off x="7694343" y="2155394"/>
            <a:ext cx="2166981" cy="313696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право стрелка 9"/>
          <p:cNvSpPr/>
          <p:nvPr/>
        </p:nvSpPr>
        <p:spPr>
          <a:xfrm>
            <a:off x="8574587" y="3960198"/>
            <a:ext cx="505753" cy="1984231"/>
          </a:xfrm>
          <a:prstGeom prst="curvedLef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0853" y="979136"/>
            <a:ext cx="2484254" cy="1333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Наименование, основная цель вида профессиональной деятельности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50852" y="2516623"/>
            <a:ext cx="2484255" cy="20796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Обобщённые трудовые функции соответствующего уровня, требования к знаниям и умениям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50853" y="4846821"/>
            <a:ext cx="2491269" cy="193430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Трудовые функции, трудовые действия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50852" y="515923"/>
            <a:ext cx="2484256" cy="3176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Что учитывается из ПС?</a:t>
            </a:r>
            <a:endParaRPr lang="ru-RU" sz="14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081988" y="544764"/>
            <a:ext cx="5538997" cy="25998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Уровень регулирования образования</a:t>
            </a:r>
            <a:endParaRPr lang="ru-RU" b="1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2735108" y="1343278"/>
            <a:ext cx="346880" cy="310038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2742122" y="5502374"/>
            <a:ext cx="413771" cy="310038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2741307" y="3242365"/>
            <a:ext cx="340682" cy="310038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73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3802"/>
            <a:ext cx="9038804" cy="776876"/>
          </a:xfrm>
        </p:spPr>
        <p:txBody>
          <a:bodyPr/>
          <a:lstStyle/>
          <a:p>
            <a:pPr eaLnBrk="1" hangingPunct="1"/>
            <a:r>
              <a:rPr lang="ru-RU" sz="190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Экспертиза на соответствие проектов ФГОС профессиональным стандартам возложена на советы по профессиональным квалификациям и НСПК</a:t>
            </a:r>
            <a:endParaRPr lang="en-US" sz="1900" b="1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ru-RU" sz="1800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sz="1800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41611" y="469379"/>
            <a:ext cx="8832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4669" y="922492"/>
            <a:ext cx="8739398" cy="28160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Национальный совет при Президенте России по профессиональным квалификациям -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Рабочая группа по применению ПС в системе профессионального образования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(НИУ ВШЭ- базовая организация):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</a:rPr>
              <a:t>Установление порядка взаимодействия представителей сфер труда и образования (Регламент)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</a:rPr>
              <a:t>Экспертиза ФГОС на соответствие </a:t>
            </a:r>
            <a:r>
              <a:rPr lang="ru-RU" sz="1600" dirty="0" smtClean="0">
                <a:solidFill>
                  <a:schemeClr val="tx1"/>
                </a:solidFill>
              </a:rPr>
              <a:t>ПС – сформирован пул экспертов по отраслевому признаку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tx1"/>
                </a:solidFill>
              </a:rPr>
              <a:t>Координация деятельности советов по проф. квалификациям по экспертизе проектов ФГОС и примерных программ, методическая и информационная поддержка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tx1"/>
                </a:solidFill>
              </a:rPr>
              <a:t>Обобщение практики применения ПС в образовании, формирование предложений по изменению законодательства, методических подходов</a:t>
            </a:r>
            <a:endParaRPr lang="ru-RU" sz="16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b="1" dirty="0" smtClean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4669" y="3989373"/>
            <a:ext cx="8739398" cy="226577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Советы по профессиональным квалификациям: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Формирование отраслевой рабочей группы по применению ПС в образовании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Организация взаимодействия с федеральными учебно-методическими объединениями в системе профессионального образования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Проведение первичной экспертизы проектов ФГОС и примерных программ на соответствие ПС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Формирование предложений по совершенствованию подготовки кадров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094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07495" y="100842"/>
            <a:ext cx="8435947" cy="756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ru-RU" sz="180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Реестр профессиональных стандартов Минтруда России содержит информацию о закреплении профессиональных стандартов за советами по профессиональным квалификациям</a:t>
            </a:r>
            <a:endParaRPr lang="en-US" sz="1800" b="1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8" name="Объект 1"/>
          <p:cNvSpPr txBox="1">
            <a:spLocks/>
          </p:cNvSpPr>
          <p:nvPr/>
        </p:nvSpPr>
        <p:spPr bwMode="auto">
          <a:xfrm>
            <a:off x="380326" y="1068149"/>
            <a:ext cx="8435947" cy="102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ru-RU" sz="18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Актуальная версия реестра доступна для скачивания в формате </a:t>
            </a:r>
            <a:r>
              <a:rPr lang="en-US" sz="18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excel </a:t>
            </a:r>
            <a:r>
              <a:rPr lang="ru-RU" sz="18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в разделе «новости» программно-аппаратного комплекса </a:t>
            </a:r>
            <a:r>
              <a:rPr lang="en-US" sz="18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profstandart.rosmintrud.ru </a:t>
            </a:r>
            <a:endParaRPr lang="ru-RU" sz="1800" dirty="0" smtClean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060025" y="4976601"/>
            <a:ext cx="129472" cy="17802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2" t="2911" r="23197" b="18250"/>
          <a:stretch/>
        </p:blipFill>
        <p:spPr bwMode="auto">
          <a:xfrm>
            <a:off x="556479" y="1925904"/>
            <a:ext cx="7598115" cy="4701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871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9310" y="40"/>
            <a:ext cx="8743444" cy="614995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Экспертиза и утверждение ФГОС: текущая статистика </a:t>
            </a:r>
            <a:br>
              <a:rPr lang="ru-RU" sz="200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</a:br>
            <a:r>
              <a:rPr lang="ru-RU" sz="200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(ноябрь 2017 г.)</a:t>
            </a:r>
            <a:endParaRPr lang="en-US" sz="2000" b="1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ru-RU" sz="1800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sz="1800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1544" y="81"/>
            <a:ext cx="8832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8094" y="1350102"/>
            <a:ext cx="8787950" cy="19754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Среднее профессиональное образование: из 540 ФГОС</a:t>
            </a:r>
          </a:p>
          <a:p>
            <a:pPr algn="ctr"/>
            <a:endParaRPr lang="ru-RU" sz="800" b="1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 Проходят экспертизу   в советах по проф. квалификациям </a:t>
            </a:r>
            <a:r>
              <a:rPr lang="ru-RU" dirty="0"/>
              <a:t>– </a:t>
            </a:r>
            <a:r>
              <a:rPr lang="ru-RU" b="1" dirty="0" smtClean="0"/>
              <a:t>50</a:t>
            </a:r>
            <a:endParaRPr lang="ru-RU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Согласованы советами по проф. квалификациям и </a:t>
            </a:r>
            <a:r>
              <a:rPr lang="ru-RU" dirty="0" err="1" smtClean="0"/>
              <a:t>рассмотерны</a:t>
            </a:r>
            <a:r>
              <a:rPr lang="ru-RU" dirty="0" smtClean="0"/>
              <a:t> Национальным советом – </a:t>
            </a:r>
            <a:r>
              <a:rPr lang="ru-RU" b="1" dirty="0" smtClean="0"/>
              <a:t>234 (32 рекомендованы к доработке, 22 отклонены в представленном виде)</a:t>
            </a:r>
          </a:p>
          <a:p>
            <a:r>
              <a:rPr lang="ru-RU" b="1" dirty="0" smtClean="0"/>
              <a:t>В НСПК вносились только 3 ФГОС СПО из 29 УГСН 11.00.00, хотя ПС утверждены</a:t>
            </a:r>
          </a:p>
          <a:p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8094" y="3479575"/>
            <a:ext cx="8787949" cy="22091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900" b="1" dirty="0" smtClean="0"/>
              <a:t>Высшее образование: из 498 ФГОС</a:t>
            </a:r>
          </a:p>
          <a:p>
            <a:pPr algn="ctr"/>
            <a:endParaRPr lang="ru-RU" sz="800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900" dirty="0" smtClean="0"/>
              <a:t>Подготовлены редакции </a:t>
            </a:r>
            <a:r>
              <a:rPr lang="ru-RU" sz="1900" b="1" dirty="0" smtClean="0"/>
              <a:t>472 ФГОС 3++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900" dirty="0" smtClean="0"/>
              <a:t>Согласованы с советами по профессиональным квалификациям и рассмотрены Национальным советом – </a:t>
            </a:r>
            <a:r>
              <a:rPr lang="ru-RU" sz="1900" b="1" dirty="0" smtClean="0"/>
              <a:t>266 (+139 на голосовании)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900" dirty="0" smtClean="0"/>
              <a:t>Утверждено Министром: </a:t>
            </a:r>
            <a:r>
              <a:rPr lang="ru-RU" sz="1900" b="1" dirty="0" smtClean="0"/>
              <a:t>168, зарегистрированы в Минюсте 155</a:t>
            </a:r>
            <a:r>
              <a:rPr lang="ru-RU" sz="1900" dirty="0" smtClean="0"/>
              <a:t>, включая </a:t>
            </a:r>
          </a:p>
          <a:p>
            <a:r>
              <a:rPr lang="ru-RU" sz="1900" b="1" dirty="0" smtClean="0"/>
              <a:t>8 ФГОС 11.00.00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18094" y="5931954"/>
            <a:ext cx="8764433" cy="695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ru-RU" sz="2000" b="1" dirty="0" smtClean="0">
                <a:solidFill>
                  <a:srgbClr val="FF0000"/>
                </a:solidFill>
                <a:latin typeface="Myriad Pro Semibold"/>
                <a:ea typeface="ＭＳ Ｐゴシック"/>
                <a:cs typeface="ＭＳ Ｐゴシック"/>
              </a:rPr>
              <a:t>! </a:t>
            </a:r>
            <a:r>
              <a:rPr lang="ru-RU" sz="1800" b="1" dirty="0" smtClean="0">
                <a:latin typeface="Myriad Pro Semibold"/>
                <a:ea typeface="ＭＳ Ｐゴシック"/>
                <a:cs typeface="ＭＳ Ｐゴシック"/>
              </a:rPr>
              <a:t>Около 2/3  проектов актуализированных ФГОС отклоняются советами по проф. квалификациям после первой экспертизы </a:t>
            </a:r>
          </a:p>
          <a:p>
            <a:pPr eaLnBrk="1" hangingPunct="1"/>
            <a:r>
              <a:rPr lang="ru-RU" sz="1800" b="1" dirty="0" smtClean="0">
                <a:latin typeface="Myriad Pro Semibold"/>
                <a:ea typeface="ＭＳ Ｐゴシック"/>
                <a:cs typeface="ＭＳ Ｐゴシック"/>
              </a:rPr>
              <a:t>из-за существенных содержательных недостатков. НСПК после этого возвращается на доработку 1/3 проектов ФГОС</a:t>
            </a:r>
            <a:endParaRPr lang="en-US" sz="1800" b="1" dirty="0"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18094" y="759383"/>
            <a:ext cx="8743444" cy="61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algn="l" eaLnBrk="1" hangingPunct="1"/>
            <a:r>
              <a:rPr lang="ru-RU" sz="170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До 1 июля 2017 г. ВСЕ ФГОС, по которым есть ПС, должны были пройти актуализацию</a:t>
            </a:r>
            <a:endParaRPr lang="en-US" sz="1700" b="1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21046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7787"/>
          </a:xfrm>
        </p:spPr>
        <p:txBody>
          <a:bodyPr/>
          <a:lstStyle/>
          <a:p>
            <a:pPr eaLnBrk="1" hangingPunct="1"/>
            <a:r>
              <a:rPr lang="ru-RU" sz="180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Профессиональные стандарты должны учитываться при разработке  и актуализации   ФГОС высшего образования по мере их появления. Сейчас процесс существенно затягивается</a:t>
            </a:r>
            <a:endParaRPr lang="en-US" sz="1800" b="1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Стрелка вправо 6"/>
          <p:cNvSpPr/>
          <p:nvPr/>
        </p:nvSpPr>
        <p:spPr>
          <a:xfrm>
            <a:off x="704006" y="4020785"/>
            <a:ext cx="8355027" cy="104387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013566" y="4270681"/>
            <a:ext cx="8092" cy="5017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526777" y="4304006"/>
            <a:ext cx="8092" cy="4936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041337" y="4295914"/>
            <a:ext cx="8092" cy="4936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704006" y="4295914"/>
            <a:ext cx="1124793" cy="493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371 ПС </a:t>
            </a:r>
          </a:p>
          <a:p>
            <a:pPr algn="ctr"/>
            <a:r>
              <a:rPr lang="ru-RU" dirty="0" smtClean="0"/>
              <a:t>0 ФГОС В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242837" y="4295914"/>
            <a:ext cx="1124793" cy="493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772 ПС</a:t>
            </a:r>
          </a:p>
          <a:p>
            <a:pPr algn="ctr"/>
            <a:r>
              <a:rPr lang="ru-RU" dirty="0" smtClean="0"/>
              <a:t>0 ФГОС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258471" y="4183582"/>
            <a:ext cx="1124793" cy="7444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1095ПС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168</a:t>
            </a:r>
            <a:r>
              <a:rPr lang="ru-RU" dirty="0" smtClean="0"/>
              <a:t> ФГОС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0</a:t>
            </a:r>
            <a:r>
              <a:rPr lang="ru-RU" dirty="0" smtClean="0"/>
              <a:t> ПООП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708296" y="4183582"/>
            <a:ext cx="945419" cy="7444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?</a:t>
            </a:r>
            <a:r>
              <a:rPr lang="ru-RU" dirty="0" smtClean="0"/>
              <a:t> ПС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?</a:t>
            </a:r>
            <a:r>
              <a:rPr lang="ru-RU" dirty="0" smtClean="0"/>
              <a:t> ФГОС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?</a:t>
            </a:r>
            <a:r>
              <a:rPr lang="ru-RU" dirty="0" smtClean="0"/>
              <a:t> ПООП</a:t>
            </a:r>
            <a:endParaRPr lang="ru-RU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6553200" y="4295914"/>
            <a:ext cx="8092" cy="5017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817295" y="5023240"/>
            <a:ext cx="752560" cy="3155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2014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345339" y="5023240"/>
            <a:ext cx="752560" cy="3155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2015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893615" y="5023240"/>
            <a:ext cx="752560" cy="3155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2016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444587" y="5022283"/>
            <a:ext cx="752560" cy="3155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2017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6804725" y="5023240"/>
            <a:ext cx="752560" cy="3155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2018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47362" y="5753436"/>
            <a:ext cx="7841183" cy="7687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До сих пор фактически не созданы полноценные условия для применения ПС в системе профессионального образования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707499" y="4309793"/>
            <a:ext cx="1124793" cy="493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824 ПС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0 </a:t>
            </a:r>
            <a:r>
              <a:rPr lang="ru-RU" dirty="0" smtClean="0"/>
              <a:t>ФГОС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1198" y="1408014"/>
            <a:ext cx="1422368" cy="265370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Создан Национальный совет по профессиональным квалификациям при Президенте РФ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193733" y="1398017"/>
            <a:ext cx="1254268" cy="26936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Должны быть актуализированы с учетом требований </a:t>
            </a:r>
            <a:r>
              <a:rPr lang="ru-RU" sz="1400" dirty="0">
                <a:solidFill>
                  <a:schemeClr val="tx1"/>
                </a:solidFill>
              </a:rPr>
              <a:t>ПС </a:t>
            </a:r>
            <a:r>
              <a:rPr lang="ru-RU" sz="1400" dirty="0" smtClean="0">
                <a:solidFill>
                  <a:schemeClr val="tx1"/>
                </a:solidFill>
              </a:rPr>
              <a:t>все 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ФГОС  ВО и СПО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242837" y="1408013"/>
            <a:ext cx="1212463" cy="26736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Новая редакция ст.11 ФЗ «Об образовании в РФ»:  ФГОС на основе  ПС в части профессиональной компетенции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780063" y="1408013"/>
            <a:ext cx="1052770" cy="267369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Закреплены указом Президента РФ полномочия советов по проф. квалификациям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600401" y="1408014"/>
            <a:ext cx="1254268" cy="26936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Должны быть разработаны и утверждены примерные основные образовательные программы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994931" y="1408014"/>
            <a:ext cx="1064102" cy="26936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Должен </a:t>
            </a:r>
            <a:r>
              <a:rPr lang="ru-RU" sz="1400" dirty="0">
                <a:solidFill>
                  <a:schemeClr val="tx1"/>
                </a:solidFill>
              </a:rPr>
              <a:t>прекратиться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приём на ФГОС 3+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8150702" y="5017845"/>
            <a:ext cx="752560" cy="3155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032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8774"/>
          </a:xfrm>
        </p:spPr>
        <p:txBody>
          <a:bodyPr/>
          <a:lstStyle/>
          <a:p>
            <a:pPr eaLnBrk="1" hangingPunct="1"/>
            <a:r>
              <a:rPr lang="ru-RU" sz="1800" b="1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Проблемы при подготовке и согласовании проектов ФГОС</a:t>
            </a:r>
            <a:endParaRPr lang="en-US" sz="1800" b="1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3" name="Title 1"/>
          <p:cNvSpPr txBox="1">
            <a:spLocks/>
          </p:cNvSpPr>
          <p:nvPr/>
        </p:nvSpPr>
        <p:spPr bwMode="auto">
          <a:xfrm>
            <a:off x="3965096" y="4948800"/>
            <a:ext cx="4987387" cy="1528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algn="l" eaLnBrk="1" hangingPunct="1"/>
            <a:endParaRPr lang="ru-RU" sz="1600" dirty="0" smtClean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  <a:p>
            <a:pPr eaLnBrk="1" hangingPunct="1"/>
            <a:endParaRPr lang="en-US" sz="1600" b="1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196" y="2422217"/>
            <a:ext cx="4046019" cy="90360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bg1"/>
              </a:solidFill>
              <a:latin typeface="Myriad Pro Semibold"/>
              <a:ea typeface="ＭＳ Ｐゴシック"/>
              <a:cs typeface="ＭＳ Ｐゴシック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Myriad Pro Semibold"/>
                <a:ea typeface="ＭＳ Ｐゴシック"/>
                <a:cs typeface="ＭＳ Ｐゴシック"/>
              </a:rPr>
              <a:t>Необходимо уточнить </a:t>
            </a:r>
            <a:r>
              <a:rPr lang="ru-RU" b="1" dirty="0">
                <a:solidFill>
                  <a:schemeClr val="tx1"/>
                </a:solidFill>
                <a:latin typeface="Myriad Pro Semibold"/>
                <a:ea typeface="ＭＳ Ｐゴシック"/>
                <a:cs typeface="ＭＳ Ｐゴシック"/>
              </a:rPr>
              <a:t>требования к квалификации в ПС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57197" y="1156364"/>
            <a:ext cx="4046019" cy="9273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bg1"/>
              </a:solidFill>
              <a:latin typeface="Myriad Pro Semibold"/>
              <a:ea typeface="ＭＳ Ｐゴシック"/>
              <a:cs typeface="ＭＳ Ｐゴシック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Myriad Pro Semibold"/>
                <a:ea typeface="ＭＳ Ｐゴシック"/>
                <a:cs typeface="ＭＳ Ｐゴシック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Myriad Pro Semibold"/>
                <a:ea typeface="ＭＳ Ｐゴシック"/>
                <a:cs typeface="ＭＳ Ｐゴシック"/>
              </a:rPr>
              <a:t>ПС продолжают разрабатываться</a:t>
            </a:r>
            <a:endParaRPr lang="ru-RU" b="1" dirty="0">
              <a:solidFill>
                <a:schemeClr val="tx1"/>
              </a:solidFill>
              <a:latin typeface="Myriad Pro Semibold"/>
              <a:ea typeface="ＭＳ Ｐゴシック"/>
              <a:cs typeface="ＭＳ Ｐゴシック"/>
            </a:endParaRPr>
          </a:p>
          <a:p>
            <a:pPr algn="ctr"/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457200" y="3625234"/>
            <a:ext cx="4046019" cy="12411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bg1"/>
              </a:solidFill>
              <a:latin typeface="Myriad Pro Semibold"/>
              <a:ea typeface="ＭＳ Ｐゴシック"/>
              <a:cs typeface="ＭＳ Ｐゴシック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Myriad Pro Semibold"/>
                <a:ea typeface="ＭＳ Ｐゴシック"/>
                <a:cs typeface="ＭＳ Ｐゴシック"/>
              </a:rPr>
              <a:t>Подход к выбору </a:t>
            </a:r>
            <a:r>
              <a:rPr lang="ru-RU" sz="1600" b="1" dirty="0">
                <a:solidFill>
                  <a:schemeClr val="tx1"/>
                </a:solidFill>
                <a:latin typeface="Myriad Pro Semibold"/>
                <a:ea typeface="ＭＳ Ｐゴシック"/>
                <a:cs typeface="ＭＳ Ｐゴシック"/>
              </a:rPr>
              <a:t>экспертов </a:t>
            </a:r>
            <a:r>
              <a:rPr lang="ru-RU" sz="1600" b="1" dirty="0" smtClean="0">
                <a:solidFill>
                  <a:schemeClr val="tx1"/>
                </a:solidFill>
                <a:latin typeface="Myriad Pro Semibold"/>
                <a:ea typeface="ＭＳ Ｐゴシック"/>
                <a:cs typeface="ＭＳ Ｐゴシック"/>
              </a:rPr>
              <a:t> и </a:t>
            </a:r>
            <a:r>
              <a:rPr lang="ru-RU" sz="1600" b="1" dirty="0">
                <a:solidFill>
                  <a:schemeClr val="tx1"/>
                </a:solidFill>
                <a:latin typeface="Myriad Pro Semibold"/>
                <a:ea typeface="ＭＳ Ｐゴシック"/>
                <a:cs typeface="ＭＳ Ｐゴシック"/>
              </a:rPr>
              <a:t>организация </a:t>
            </a:r>
            <a:r>
              <a:rPr lang="ru-RU" sz="1600" b="1" dirty="0" smtClean="0">
                <a:solidFill>
                  <a:schemeClr val="tx1"/>
                </a:solidFill>
                <a:latin typeface="Myriad Pro Semibold"/>
                <a:ea typeface="ＭＳ Ｐゴシック"/>
                <a:cs typeface="ＭＳ Ｐゴシック"/>
              </a:rPr>
              <a:t>экспертизы в </a:t>
            </a:r>
            <a:r>
              <a:rPr lang="ru-RU" sz="1600" b="1" dirty="0">
                <a:solidFill>
                  <a:schemeClr val="tx1"/>
                </a:solidFill>
                <a:latin typeface="Myriad Pro Semibold"/>
                <a:ea typeface="ＭＳ Ｐゴシック"/>
                <a:cs typeface="ＭＳ Ｐゴシック"/>
              </a:rPr>
              <a:t>совете </a:t>
            </a:r>
            <a:endParaRPr lang="ru-RU" sz="1600" b="1" dirty="0" smtClean="0">
              <a:solidFill>
                <a:schemeClr val="tx1"/>
              </a:solidFill>
              <a:latin typeface="Myriad Pro Semibold"/>
              <a:ea typeface="ＭＳ Ｐゴシック"/>
              <a:cs typeface="ＭＳ Ｐゴシック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Myriad Pro Semibold"/>
                <a:ea typeface="ＭＳ Ｐゴシック"/>
                <a:cs typeface="ＭＳ Ｐゴシック"/>
              </a:rPr>
              <a:t>по </a:t>
            </a:r>
            <a:r>
              <a:rPr lang="ru-RU" sz="1600" b="1" dirty="0">
                <a:solidFill>
                  <a:schemeClr val="tx1"/>
                </a:solidFill>
                <a:latin typeface="Myriad Pro Semibold"/>
                <a:ea typeface="ＭＳ Ｐゴシック"/>
                <a:cs typeface="ＭＳ Ｐゴシック"/>
              </a:rPr>
              <a:t>профессиональным </a:t>
            </a:r>
            <a:r>
              <a:rPr lang="ru-RU" sz="1600" b="1" dirty="0" smtClean="0">
                <a:solidFill>
                  <a:schemeClr val="tx1"/>
                </a:solidFill>
                <a:latin typeface="Myriad Pro Semibold"/>
                <a:ea typeface="ＭＳ Ｐゴシック"/>
                <a:cs typeface="ＭＳ Ｐゴシック"/>
              </a:rPr>
              <a:t>квалификациям</a:t>
            </a:r>
            <a:endParaRPr lang="ru-RU" b="1" dirty="0">
              <a:solidFill>
                <a:schemeClr val="tx1"/>
              </a:solidFill>
              <a:latin typeface="Myriad Pro Semibold"/>
              <a:ea typeface="ＭＳ Ｐゴシック"/>
              <a:cs typeface="ＭＳ Ｐゴシック"/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57198" y="5242321"/>
            <a:ext cx="4046019" cy="11140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Myriad Pro Semibold"/>
                <a:ea typeface="ＭＳ Ｐゴシック"/>
                <a:cs typeface="ＭＳ Ｐゴシック"/>
              </a:rPr>
              <a:t>Необходимость повышать компетенцию разработчиков ФГОС и ПООП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36141" y="1156364"/>
            <a:ext cx="4016341" cy="1020394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000066"/>
              </a:solidFill>
              <a:latin typeface="Myriad Pro Semibold"/>
            </a:endParaRPr>
          </a:p>
          <a:p>
            <a:pPr algn="ctr"/>
            <a:endParaRPr lang="ru-RU" dirty="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936142" y="2363824"/>
            <a:ext cx="4016340" cy="1020394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>
                <a:solidFill>
                  <a:srgbClr val="000066"/>
                </a:solidFill>
                <a:latin typeface="Myriad Pro Semibold"/>
              </a:rPr>
              <a:t>ПС </a:t>
            </a:r>
            <a:r>
              <a:rPr lang="ru-RU" sz="1350" dirty="0" smtClean="0">
                <a:solidFill>
                  <a:srgbClr val="000066"/>
                </a:solidFill>
                <a:latin typeface="Myriad Pro Semibold"/>
              </a:rPr>
              <a:t>«Специалист по НИОКР»: не может быть бакалавра с учёной степенью</a:t>
            </a:r>
          </a:p>
          <a:p>
            <a:pPr algn="ctr"/>
            <a:r>
              <a:rPr lang="ru-RU" sz="1350" dirty="0" smtClean="0">
                <a:solidFill>
                  <a:srgbClr val="000066"/>
                </a:solidFill>
                <a:latin typeface="Myriad Pro Semibold"/>
              </a:rPr>
              <a:t>ПС педагога проф. образования: не только профессора должны преподавать в магистратуре и аспирантуре </a:t>
            </a:r>
            <a:endParaRPr lang="ru-RU" sz="1350" dirty="0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4938162" y="3524845"/>
            <a:ext cx="4205837" cy="132356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Советами по </a:t>
            </a:r>
            <a:r>
              <a:rPr lang="ru-RU" sz="1400" dirty="0" err="1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проф.квалификациям</a:t>
            </a:r>
            <a:r>
              <a:rPr lang="ru-RU" sz="140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 выдаются одновременно несколько противоречащих друг другу заключений на проекты ФГОС (химия, сельское хозяйство и др.)</a:t>
            </a:r>
            <a:endParaRPr lang="ru-RU" sz="1400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4938163" y="4974652"/>
            <a:ext cx="4205836" cy="181456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5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Наиболее частые ошибки:</a:t>
            </a:r>
          </a:p>
          <a:p>
            <a:r>
              <a:rPr lang="ru-RU" sz="135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Слишком сжатое, бессодержательное описание сфер профессиональной деятельности</a:t>
            </a:r>
          </a:p>
          <a:p>
            <a:r>
              <a:rPr lang="ru-RU" sz="135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Несоответствие областей и сфер деятельности и типов задач</a:t>
            </a:r>
          </a:p>
          <a:p>
            <a:r>
              <a:rPr lang="ru-RU" sz="135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Бессодержательные, сложные, неизмеримые ОПК, не отражающие специфику подготовки</a:t>
            </a:r>
          </a:p>
          <a:p>
            <a:r>
              <a:rPr lang="ru-RU" sz="1350" dirty="0" smtClean="0">
                <a:solidFill>
                  <a:srgbClr val="000066"/>
                </a:solidFill>
                <a:latin typeface="Myriad Pro Semibold"/>
                <a:ea typeface="ＭＳ Ｐゴシック"/>
                <a:cs typeface="ＭＳ Ｐゴシック"/>
              </a:rPr>
              <a:t>Неверный отбор ПС (прикладная физика и математика – 135 ПС в приложении!)</a:t>
            </a:r>
            <a:endParaRPr lang="ru-RU" sz="1350" dirty="0">
              <a:solidFill>
                <a:srgbClr val="000066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4288779" y="1545579"/>
            <a:ext cx="776835" cy="40460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пример</a:t>
            </a:r>
            <a:endParaRPr lang="ru-RU" sz="1100" dirty="0"/>
          </a:p>
        </p:txBody>
      </p:sp>
      <p:sp>
        <p:nvSpPr>
          <p:cNvPr id="39" name="Стрелка вправо 38"/>
          <p:cNvSpPr/>
          <p:nvPr/>
        </p:nvSpPr>
        <p:spPr>
          <a:xfrm>
            <a:off x="4288779" y="4043504"/>
            <a:ext cx="776835" cy="40460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пример</a:t>
            </a:r>
            <a:endParaRPr lang="ru-RU" sz="1100" dirty="0"/>
          </a:p>
        </p:txBody>
      </p:sp>
      <p:sp>
        <p:nvSpPr>
          <p:cNvPr id="40" name="Стрелка вправо 39"/>
          <p:cNvSpPr/>
          <p:nvPr/>
        </p:nvSpPr>
        <p:spPr>
          <a:xfrm>
            <a:off x="4288778" y="5597034"/>
            <a:ext cx="776835" cy="40460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пример</a:t>
            </a:r>
            <a:endParaRPr lang="ru-RU" sz="1100" dirty="0"/>
          </a:p>
        </p:txBody>
      </p:sp>
      <p:sp>
        <p:nvSpPr>
          <p:cNvPr id="41" name="Стрелка вправо 40"/>
          <p:cNvSpPr/>
          <p:nvPr/>
        </p:nvSpPr>
        <p:spPr>
          <a:xfrm>
            <a:off x="4288777" y="2671720"/>
            <a:ext cx="776835" cy="40460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пример</a:t>
            </a:r>
            <a:endParaRPr lang="ru-RU" sz="11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65612" y="1250700"/>
            <a:ext cx="38868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5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 Semibold"/>
                <a:ea typeface="+mn-ea"/>
                <a:cs typeface="+mn-cs"/>
              </a:rPr>
              <a:t>ПС Сборщик </a:t>
            </a:r>
            <a:r>
              <a:rPr lang="ru-RU" sz="135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 Semibold"/>
                <a:ea typeface="+mn-ea"/>
                <a:cs typeface="+mn-cs"/>
              </a:rPr>
              <a:t>электронных систем (специалист по электронным приборам и устройствам</a:t>
            </a:r>
            <a:r>
              <a:rPr lang="ru-RU" sz="135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 Semibold"/>
                <a:ea typeface="+mn-ea"/>
                <a:cs typeface="+mn-cs"/>
              </a:rPr>
              <a:t>) утверждён в феврале 2017 г. </a:t>
            </a:r>
            <a:endParaRPr lang="ru-RU" sz="135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 Semibol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687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12991</TotalTime>
  <Words>1442</Words>
  <Application>Microsoft Office PowerPoint</Application>
  <PresentationFormat>Экран (4:3)</PresentationFormat>
  <Paragraphs>174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Об актуализации ФГОС ВО 3++ и разработке примерных основных образовательных программ на основе профессиональных стандартов</vt:lpstr>
      <vt:lpstr>Нормальное функционирование национальной системы квалификаций возможно только при полноценном развитии и взаимосвязи её элементов</vt:lpstr>
      <vt:lpstr>Профессиональные стандарты имеют ряд особенностей, влияющих на их применение в профессиональном образовании</vt:lpstr>
      <vt:lpstr>ПС применяется на всех уровнях регулирования образования:  от ФГОС до конкретной программы</vt:lpstr>
      <vt:lpstr>Экспертиза на соответствие проектов ФГОС профессиональным стандартам возложена на советы по профессиональным квалификациям и НСПК</vt:lpstr>
      <vt:lpstr>Презентация PowerPoint</vt:lpstr>
      <vt:lpstr>Экспертиза и утверждение ФГОС: текущая статистика  (ноябрь 2017 г.)</vt:lpstr>
      <vt:lpstr>Профессиональные стандарты должны учитываться при разработке  и актуализации   ФГОС высшего образования по мере их появления. Сейчас процесс существенно затягивается</vt:lpstr>
      <vt:lpstr>Проблемы при подготовке и согласовании проектов ФГОС</vt:lpstr>
      <vt:lpstr>Перспективные задачи для ФУМО</vt:lpstr>
      <vt:lpstr>Презентация PowerPoint</vt:lpstr>
    </vt:vector>
  </TitlesOfParts>
  <Company>hse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vkremlev</dc:creator>
  <cp:lastModifiedBy>Студент НИУ ВШЭ</cp:lastModifiedBy>
  <cp:revision>343</cp:revision>
  <cp:lastPrinted>2017-09-05T14:25:41Z</cp:lastPrinted>
  <dcterms:created xsi:type="dcterms:W3CDTF">2010-09-30T06:45:29Z</dcterms:created>
  <dcterms:modified xsi:type="dcterms:W3CDTF">2017-11-29T12:52:15Z</dcterms:modified>
</cp:coreProperties>
</file>